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1" r:id="rId4"/>
    <p:sldId id="265" r:id="rId5"/>
    <p:sldId id="270" r:id="rId6"/>
    <p:sldId id="262" r:id="rId7"/>
    <p:sldId id="275" r:id="rId8"/>
    <p:sldId id="273" r:id="rId9"/>
    <p:sldId id="274" r:id="rId10"/>
    <p:sldId id="272" r:id="rId11"/>
    <p:sldId id="261" r:id="rId12"/>
    <p:sldId id="268" r:id="rId13"/>
    <p:sldId id="269" r:id="rId1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A13DC5B6-2E97-C143-ADA7-9052B26FABFC}">
          <p14:sldIdLst>
            <p14:sldId id="256"/>
            <p14:sldId id="257"/>
            <p14:sldId id="271"/>
            <p14:sldId id="265"/>
            <p14:sldId id="270"/>
            <p14:sldId id="262"/>
          </p14:sldIdLst>
        </p14:section>
        <p14:section name="Backup" id="{FED0FDC0-6DCA-584C-A416-CC9675586D1D}">
          <p14:sldIdLst>
            <p14:sldId id="275"/>
            <p14:sldId id="273"/>
            <p14:sldId id="274"/>
            <p14:sldId id="272"/>
            <p14:sldId id="261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2588"/>
  </p:normalViewPr>
  <p:slideViewPr>
    <p:cSldViewPr snapToGrid="0">
      <p:cViewPr>
        <p:scale>
          <a:sx n="154" d="100"/>
          <a:sy n="154" d="100"/>
        </p:scale>
        <p:origin x="288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3B072-3498-3B4A-9400-C4A9677FDF01}" type="datetimeFigureOut">
              <a:rPr lang="de-DE" smtClean="0"/>
              <a:t>30.03.23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A3E127-595A-3C42-BDE8-39C52EFE89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517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A3E127-595A-3C42-BDE8-39C52EFE8994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8345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337DF6-B6A6-9217-40D0-60E1EC974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66FDFD-8E8F-F0B2-CC5A-C00BDAEDD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16E6B8-C13D-165E-02E4-6568C34BA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9E28AD-7F23-FBD8-4D4A-84D6E930A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F77A4B-1372-4D67-18F4-DD3CEE67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483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19DD0F-CA42-6524-1F05-5F47A1E97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702DB04-BD4A-FE82-E519-F783F58D44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CAAA47-B753-E83F-3E7F-C47368DE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18CCA73-7013-ACD9-1156-331FA417D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9C6FA3-D953-ABEC-7772-7FC612A4A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18764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E7DED76-63C6-C0A0-60F0-46FDA53D53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0BB9B54-5DA8-8F8D-5BE4-16EBD4566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90CE9C-2B3A-E464-7726-B837C613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D97A11-5DC1-FB14-B650-81C29A266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68AD55D-197A-9BBD-D8B2-D428A5F0C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952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754B1-DA43-4228-729E-B2212A6A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166E7A-1088-32EF-89CD-1D8C528FEF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CF9526-2415-6C15-A591-200F973B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86FCDD-EACD-3010-1E34-F306DB629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4F033D-6F47-CE32-2581-8A24AA8DA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6147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C6D9A-A455-7B9F-46E1-D98B3712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F3679A2-59EE-84FB-AB00-8C4409909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30FBED-E620-BDB0-27C8-295694A67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55F59C8-28CE-6CDD-5582-0F28E578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525D41-4506-5C4A-9651-1FB41ECBB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131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75F7DF-90A4-C7A8-2F61-8A993A7F0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C1A70A-0016-B72B-FA71-2298FE60B7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85B3E7-AD62-0215-2DF9-182CAB382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7F0D68-C962-E683-55DE-690FB6194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6FEFE2B-8298-2FE5-FB08-EDF8E6FAB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FF8C91-A4EA-0791-AE63-73C4B60E4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4133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2555F-9FC1-BC49-20F0-D025480D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682F67-78CA-670F-8AAC-745609835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CE9E316-9934-FC8C-E0AB-95E6E66AE9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4CFF140-EF24-C661-2764-1BB744B4B4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139738C-B95D-65E2-CAE8-E5E2ECB7FA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559E40B-6589-35E0-CA56-3CDB286D4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8BBEDFCA-5E78-4FB9-46AC-BD02A22CF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9A817C-65A1-CB6D-2CE1-EA54BC554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8188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3D7AE5-9891-9EE8-FABE-B8912A90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5E59CD-4613-A074-E8B8-6C78250CD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BD504E-30E0-C007-3314-84BF30A5C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5436E8-D7A4-6CE6-55F5-A3C4CC868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7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3E661C6-CC90-00CC-A36D-25C851D1C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EB1DBD8-D5C4-1F2A-2787-D49A5FEF2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7989C7-E7F1-E12B-C30F-519A4D75D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4525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636F2C-907A-1E3A-4877-7AB9C8B6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CA450E-8C83-1EBD-B58F-4BF52AD4B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5B329AF-B5BD-BEC0-0ABB-367D713D9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E26A767-F51B-BA3F-849F-51DEF6AF9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4E87ADE-E129-DDED-B51C-4F262E98C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EA885E1-E233-3B0C-C562-73B53358F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6243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5F44F8-4068-DBB3-5CCA-71F2E613C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133C88-AE9A-0DA3-D25B-09B60A474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B2801F4-E3FE-FCDB-49C2-5EB028EEF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FDEB12E-4B67-581B-088C-776811670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FCAB8BC-6FE2-9127-024B-A3338DBF0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3501E98-7475-9462-C02F-5DB6C053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807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270459A-69C7-20F2-A9B2-27E1D3EB8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F47EC7-D77F-2CF4-1B46-12F97D868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281816D-7964-C4E7-9606-CBD5BF3C0B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DC9A1-84F9-484D-BEA4-CD537CAFD6FA}" type="datetimeFigureOut">
              <a:rPr lang="de-DE" smtClean="0"/>
              <a:t>27.03.23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3AC266-AE2C-6C20-55E3-4D6428B293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4841767-D0CD-2B5F-7F64-1DFEA9DA87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3C8140-6BB1-D64E-BD3C-1D587959D4C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037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1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microsoft.com/office/2007/relationships/hdphoto" Target="../media/hdphoto13.wdp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microsoft.com/office/2007/relationships/hdphoto" Target="../media/hdphoto5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8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7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hdphoto" Target="../media/hdphoto10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33385A-3A9A-79A4-D50F-D3DA5E44A6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955" y="2362254"/>
            <a:ext cx="9144000" cy="1042340"/>
          </a:xfrm>
        </p:spPr>
        <p:txBody>
          <a:bodyPr/>
          <a:lstStyle/>
          <a:p>
            <a:pPr algn="l"/>
            <a:r>
              <a:rPr lang="de-DE" dirty="0"/>
              <a:t>Cloud Pricing Models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D53F5EE-112C-DE4C-1F8E-8A7244E1C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930" y="3572319"/>
            <a:ext cx="9144000" cy="422051"/>
          </a:xfrm>
        </p:spPr>
        <p:txBody>
          <a:bodyPr/>
          <a:lstStyle/>
          <a:p>
            <a:pPr algn="l"/>
            <a:r>
              <a:rPr lang="de-DE" dirty="0"/>
              <a:t>A </a:t>
            </a:r>
            <a:r>
              <a:rPr lang="de-DE" dirty="0" err="1"/>
              <a:t>comparison</a:t>
            </a:r>
            <a:r>
              <a:rPr lang="de-DE" dirty="0"/>
              <a:t> of AWS, Azure and GCP</a:t>
            </a:r>
          </a:p>
        </p:txBody>
      </p:sp>
      <p:pic>
        <p:nvPicPr>
          <p:cNvPr id="6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05987744-B5B1-E8EB-891B-530A9DFFB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2851" y="670190"/>
            <a:ext cx="2301351" cy="121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Microsoft Azure Stack HCI Cloud - Beyond.pl">
            <a:extLst>
              <a:ext uri="{FF2B5EF4-FFF2-40B4-BE49-F238E27FC236}">
                <a16:creationId xmlns:a16="http://schemas.microsoft.com/office/drawing/2014/main" id="{CF138AB2-21E4-2929-3E83-9EEDD1014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810" y="2641445"/>
            <a:ext cx="1855432" cy="121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C8309F2B-5C2E-4045-4B70-E5F349CC6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05" y="4612698"/>
            <a:ext cx="2148042" cy="121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Untertitel 2">
            <a:extLst>
              <a:ext uri="{FF2B5EF4-FFF2-40B4-BE49-F238E27FC236}">
                <a16:creationId xmlns:a16="http://schemas.microsoft.com/office/drawing/2014/main" id="{3367DB27-B180-73F3-E553-C234F6AC5E3E}"/>
              </a:ext>
            </a:extLst>
          </p:cNvPr>
          <p:cNvSpPr txBox="1">
            <a:spLocks/>
          </p:cNvSpPr>
          <p:nvPr/>
        </p:nvSpPr>
        <p:spPr>
          <a:xfrm>
            <a:off x="373930" y="4503193"/>
            <a:ext cx="9144000" cy="422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Marcel Dietl</a:t>
            </a:r>
          </a:p>
        </p:txBody>
      </p:sp>
    </p:spTree>
    <p:extLst>
      <p:ext uri="{BB962C8B-B14F-4D97-AF65-F5344CB8AC3E}">
        <p14:creationId xmlns:p14="http://schemas.microsoft.com/office/powerpoint/2010/main" val="1405149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FFAFB6C8-214B-8FDD-7253-4B3D3340A5FA}"/>
              </a:ext>
            </a:extLst>
          </p:cNvPr>
          <p:cNvSpPr/>
          <p:nvPr/>
        </p:nvSpPr>
        <p:spPr>
          <a:xfrm>
            <a:off x="297540" y="1311165"/>
            <a:ext cx="3909848" cy="4740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 dirty="0">
                <a:solidFill>
                  <a:schemeClr val="tx1"/>
                </a:solidFill>
              </a:rPr>
              <a:t>Hardware </a:t>
            </a:r>
            <a:r>
              <a:rPr lang="de-DE" sz="1600" dirty="0" err="1">
                <a:solidFill>
                  <a:schemeClr val="tx1"/>
                </a:solidFill>
              </a:rPr>
              <a:t>requirements</a:t>
            </a:r>
            <a:r>
              <a:rPr lang="de-DE" sz="1600" dirty="0">
                <a:solidFill>
                  <a:schemeClr val="tx1"/>
                </a:solidFill>
              </a:rPr>
              <a:t> = Eingabe:</a:t>
            </a:r>
          </a:p>
          <a:p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Wie viele vCPUs werden mindestens benötigt?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Wie viel memory wird mindestens benötigt?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Welche Network </a:t>
            </a:r>
            <a:r>
              <a:rPr lang="de-DE" sz="1600" dirty="0" err="1">
                <a:solidFill>
                  <a:schemeClr val="tx1"/>
                </a:solidFill>
              </a:rPr>
              <a:t>performance</a:t>
            </a:r>
            <a:r>
              <a:rPr lang="de-DE" sz="1600" dirty="0">
                <a:solidFill>
                  <a:schemeClr val="tx1"/>
                </a:solidFill>
              </a:rPr>
              <a:t> wird mindestens benötigt?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Wie lange wird/werden die Instanz(en) benötigt?</a:t>
            </a:r>
          </a:p>
          <a:p>
            <a:pPr marL="285750" indent="-285750">
              <a:buFontTx/>
              <a:buChar char="-"/>
            </a:pPr>
            <a:endParaRPr lang="de-DE" sz="1600" dirty="0">
              <a:solidFill>
                <a:schemeClr val="tx1"/>
              </a:solidFill>
            </a:endParaRPr>
          </a:p>
          <a:p>
            <a:r>
              <a:rPr lang="de-DE" sz="1600" dirty="0">
                <a:solidFill>
                  <a:schemeClr val="tx1"/>
                </a:solidFill>
              </a:rPr>
              <a:t>Zusatz?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Was ist das übergeordnete Ziel (z.B. </a:t>
            </a:r>
            <a:r>
              <a:rPr lang="de-DE" sz="1600" dirty="0" err="1">
                <a:solidFill>
                  <a:schemeClr val="tx1"/>
                </a:solidFill>
              </a:rPr>
              <a:t>general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purpose</a:t>
            </a:r>
            <a:r>
              <a:rPr lang="de-DE" sz="1600" dirty="0">
                <a:solidFill>
                  <a:schemeClr val="tx1"/>
                </a:solidFill>
              </a:rPr>
              <a:t> use cases vs. CPU </a:t>
            </a:r>
            <a:r>
              <a:rPr lang="de-DE" sz="1600" dirty="0" err="1">
                <a:solidFill>
                  <a:schemeClr val="tx1"/>
                </a:solidFill>
              </a:rPr>
              <a:t>optimized</a:t>
            </a:r>
            <a:r>
              <a:rPr lang="de-DE" sz="1600" dirty="0">
                <a:solidFill>
                  <a:schemeClr val="tx1"/>
                </a:solidFill>
              </a:rPr>
              <a:t> zur Auswahl der </a:t>
            </a:r>
            <a:r>
              <a:rPr lang="de-DE" sz="1600" dirty="0" err="1">
                <a:solidFill>
                  <a:schemeClr val="tx1"/>
                </a:solidFill>
              </a:rPr>
              <a:t>Instanzfamilie</a:t>
            </a:r>
            <a:r>
              <a:rPr lang="de-DE" sz="1600" dirty="0">
                <a:solidFill>
                  <a:schemeClr val="tx1"/>
                </a:solidFill>
              </a:rPr>
              <a:t>??)</a:t>
            </a:r>
          </a:p>
          <a:p>
            <a:pPr marL="285750" indent="-285750">
              <a:buFontTx/>
              <a:buChar char="-"/>
            </a:pPr>
            <a:r>
              <a:rPr lang="de-DE" sz="1600" dirty="0">
                <a:solidFill>
                  <a:schemeClr val="tx1"/>
                </a:solidFill>
              </a:rPr>
              <a:t>Ist der </a:t>
            </a:r>
            <a:r>
              <a:rPr lang="de-DE" sz="1600" dirty="0" err="1">
                <a:solidFill>
                  <a:schemeClr val="tx1"/>
                </a:solidFill>
              </a:rPr>
              <a:t>workload</a:t>
            </a:r>
            <a:r>
              <a:rPr lang="de-DE" sz="1600" dirty="0">
                <a:solidFill>
                  <a:schemeClr val="tx1"/>
                </a:solidFill>
              </a:rPr>
              <a:t> fehlertolerant, etc. oder nicht, d.h. können Spot Instanzen verwendet werden?</a:t>
            </a:r>
          </a:p>
        </p:txBody>
      </p:sp>
      <p:pic>
        <p:nvPicPr>
          <p:cNvPr id="7" name="Grafik 6" descr="Prozessor mit einfarbiger Füllung">
            <a:extLst>
              <a:ext uri="{FF2B5EF4-FFF2-40B4-BE49-F238E27FC236}">
                <a16:creationId xmlns:a16="http://schemas.microsoft.com/office/drawing/2014/main" id="{FC3546DA-BDB4-7CE5-670A-2463D3D1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3427" y="1298667"/>
            <a:ext cx="1128584" cy="1128584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0D4620D-EF83-12B9-211E-E08003D9D72B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207388" y="1862959"/>
            <a:ext cx="12960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BB9B25D-65B8-DDFC-2FCB-EC015B86155F}"/>
              </a:ext>
            </a:extLst>
          </p:cNvPr>
          <p:cNvCxnSpPr/>
          <p:nvPr/>
        </p:nvCxnSpPr>
        <p:spPr>
          <a:xfrm>
            <a:off x="6632011" y="1883979"/>
            <a:ext cx="12960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hteck 11">
            <a:extLst>
              <a:ext uri="{FF2B5EF4-FFF2-40B4-BE49-F238E27FC236}">
                <a16:creationId xmlns:a16="http://schemas.microsoft.com/office/drawing/2014/main" id="{E0C842AF-18B2-D0ED-F911-8684CF5BEAC2}"/>
              </a:ext>
            </a:extLst>
          </p:cNvPr>
          <p:cNvSpPr/>
          <p:nvPr/>
        </p:nvSpPr>
        <p:spPr>
          <a:xfrm>
            <a:off x="7928050" y="1311165"/>
            <a:ext cx="3909848" cy="4235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sz="1600">
                <a:solidFill>
                  <a:schemeClr val="tx1"/>
                </a:solidFill>
              </a:rPr>
              <a:t>Instanz + Preis = Ausgabe:</a:t>
            </a:r>
          </a:p>
          <a:p>
            <a:endParaRPr lang="de-DE" sz="160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de-DE" sz="1600">
                <a:solidFill>
                  <a:schemeClr val="tx1"/>
                </a:solidFill>
              </a:rPr>
              <a:t>Welche Instanz in welcher Preisoption ist Preisoptimal für die gegebenen Parameter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B3ECE3A9-1044-BDD1-11D9-81FD18935AE3}"/>
              </a:ext>
            </a:extLst>
          </p:cNvPr>
          <p:cNvSpPr txBox="1"/>
          <p:nvPr/>
        </p:nvSpPr>
        <p:spPr>
          <a:xfrm>
            <a:off x="4436982" y="2401498"/>
            <a:ext cx="330188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Was muss der Algorithmus können:</a:t>
            </a:r>
          </a:p>
          <a:p>
            <a:endParaRPr lang="de-DE" sz="1600" dirty="0"/>
          </a:p>
          <a:p>
            <a:pPr marL="285750" indent="-285750">
              <a:buFontTx/>
              <a:buChar char="-"/>
            </a:pPr>
            <a:r>
              <a:rPr lang="de-DE" sz="1600" dirty="0"/>
              <a:t>Parameter als Input nehmen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On-demand Preise kennen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Wissen, bei welchen Voraussetzungen für Rabatte auf </a:t>
            </a:r>
            <a:r>
              <a:rPr lang="de-DE" sz="1600" dirty="0" err="1"/>
              <a:t>Savingsplans</a:t>
            </a:r>
            <a:r>
              <a:rPr lang="de-DE" sz="1600" dirty="0"/>
              <a:t> gelten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Auf Basis von historischen Daten Spotpreise mit einbeziehen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Monetäre Bewertung wenn Spot Instanz verloren geht (evtl. einfach auf nächst schlechtere switchen)</a:t>
            </a:r>
          </a:p>
          <a:p>
            <a:pPr marL="285750" indent="-285750">
              <a:buFontTx/>
              <a:buChar char="-"/>
            </a:pPr>
            <a:r>
              <a:rPr lang="de-DE" sz="1600" dirty="0"/>
              <a:t>Memory und Network mit einberechnen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B204AF1-E11C-7AD2-4A1C-A060D8B17195}"/>
              </a:ext>
            </a:extLst>
          </p:cNvPr>
          <p:cNvSpPr txBox="1">
            <a:spLocks/>
          </p:cNvSpPr>
          <p:nvPr/>
        </p:nvSpPr>
        <p:spPr>
          <a:xfrm>
            <a:off x="838200" y="-173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Identification</a:t>
            </a:r>
            <a:r>
              <a:rPr lang="de-DE" sz="2800" dirty="0"/>
              <a:t> of Relevant Parameters for an </a:t>
            </a:r>
            <a:r>
              <a:rPr lang="de-DE" sz="2800" dirty="0" err="1"/>
              <a:t>Algorithm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932839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1D7C45-36F4-0E3D-D7EE-F3407A7A4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Welche Parameter spielen noch eine Rolle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FAFB6C8-214B-8FDD-7253-4B3D3340A5FA}"/>
              </a:ext>
            </a:extLst>
          </p:cNvPr>
          <p:cNvSpPr/>
          <p:nvPr/>
        </p:nvSpPr>
        <p:spPr>
          <a:xfrm>
            <a:off x="1061545" y="2049517"/>
            <a:ext cx="2932386" cy="37101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IOPS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Storage</a:t>
            </a:r>
          </a:p>
          <a:p>
            <a:pPr marL="285750" indent="-285750">
              <a:buFontTx/>
              <a:buChar char="-"/>
            </a:pPr>
            <a:r>
              <a:rPr lang="de-DE" dirty="0">
                <a:solidFill>
                  <a:schemeClr val="tx1"/>
                </a:solidFill>
              </a:rPr>
              <a:t>EBS / SSD</a:t>
            </a:r>
          </a:p>
        </p:txBody>
      </p:sp>
    </p:spTree>
    <p:extLst>
      <p:ext uri="{BB962C8B-B14F-4D97-AF65-F5344CB8AC3E}">
        <p14:creationId xmlns:p14="http://schemas.microsoft.com/office/powerpoint/2010/main" val="3795870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38201A-B291-CA73-F8D6-BFBB4BBEE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351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dirty="0"/>
              <a:t>Information for </a:t>
            </a:r>
            <a:r>
              <a:rPr lang="de-DE" sz="3200" dirty="0" err="1"/>
              <a:t>instances</a:t>
            </a:r>
            <a:r>
              <a:rPr lang="de-DE" sz="3200" dirty="0"/>
              <a:t> with </a:t>
            </a:r>
            <a:r>
              <a:rPr lang="de-DE" sz="3200" dirty="0" err="1"/>
              <a:t>best</a:t>
            </a:r>
            <a:r>
              <a:rPr lang="de-DE" sz="3200" dirty="0"/>
              <a:t> </a:t>
            </a:r>
            <a:r>
              <a:rPr lang="de-DE" sz="3200" dirty="0" err="1"/>
              <a:t>vCPU</a:t>
            </a:r>
            <a:r>
              <a:rPr lang="de-DE" sz="3200" dirty="0"/>
              <a:t>/$ </a:t>
            </a:r>
            <a:r>
              <a:rPr lang="de-DE" sz="3200" dirty="0" err="1"/>
              <a:t>ratio</a:t>
            </a:r>
            <a:endParaRPr lang="de-DE" sz="3200" dirty="0"/>
          </a:p>
        </p:txBody>
      </p:sp>
      <p:pic>
        <p:nvPicPr>
          <p:cNvPr id="3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BF2A6085-39DF-AAB3-8D4C-D6FE59CD4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9516"/>
            <a:ext cx="873582" cy="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icrosoft Azure Stack HCI Cloud - Beyond.pl">
            <a:extLst>
              <a:ext uri="{FF2B5EF4-FFF2-40B4-BE49-F238E27FC236}">
                <a16:creationId xmlns:a16="http://schemas.microsoft.com/office/drawing/2014/main" id="{DAE3DF48-7138-9718-8526-00E7C526F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3" y="4005465"/>
            <a:ext cx="1000957" cy="6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78F6BD6A-C14B-55B9-9267-9E98012DF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343" y="5712182"/>
            <a:ext cx="1382547" cy="7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87B3ADC-3E8B-2CAC-648A-BBBEF89FF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672" y="1181640"/>
            <a:ext cx="2937778" cy="2224858"/>
          </a:xfrm>
          <a:prstGeom prst="rect">
            <a:avLst/>
          </a:prstGeom>
        </p:spPr>
      </p:pic>
      <p:pic>
        <p:nvPicPr>
          <p:cNvPr id="9" name="Grafik 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145E409-551F-9A2A-88BA-101CC6241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8450" y="1181640"/>
            <a:ext cx="2765450" cy="2224859"/>
          </a:xfrm>
          <a:prstGeom prst="rect">
            <a:avLst/>
          </a:prstGeom>
        </p:spPr>
      </p:pic>
      <p:pic>
        <p:nvPicPr>
          <p:cNvPr id="11" name="Grafik 10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2C2A00B-E6AB-7418-2A84-2948392870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99298" y="1181640"/>
            <a:ext cx="2686103" cy="2187748"/>
          </a:xfrm>
          <a:prstGeom prst="rect">
            <a:avLst/>
          </a:prstGeom>
        </p:spPr>
      </p:pic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B24063EB-28CB-B2CC-6D9B-D65358F8D3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82740" y="1181640"/>
            <a:ext cx="2766430" cy="1892650"/>
          </a:xfrm>
          <a:prstGeom prst="rect">
            <a:avLst/>
          </a:prstGeom>
        </p:spPr>
      </p:pic>
      <p:pic>
        <p:nvPicPr>
          <p:cNvPr id="15" name="Grafik 14" descr="Ein Bild, das Text, Brief enthält.&#10;&#10;Automatisch generierte Beschreibung">
            <a:extLst>
              <a:ext uri="{FF2B5EF4-FFF2-40B4-BE49-F238E27FC236}">
                <a16:creationId xmlns:a16="http://schemas.microsoft.com/office/drawing/2014/main" id="{3C104F20-48C0-B0E3-7E8C-7E7D0BF24E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58450" y="4005465"/>
            <a:ext cx="2587882" cy="652799"/>
          </a:xfrm>
          <a:prstGeom prst="rect">
            <a:avLst/>
          </a:prstGeom>
        </p:spPr>
      </p:pic>
      <p:pic>
        <p:nvPicPr>
          <p:cNvPr id="17" name="Grafik 16" descr="Ein Bild, das Text, Brief enthält.&#10;&#10;Automatisch generierte Beschreibung">
            <a:extLst>
              <a:ext uri="{FF2B5EF4-FFF2-40B4-BE49-F238E27FC236}">
                <a16:creationId xmlns:a16="http://schemas.microsoft.com/office/drawing/2014/main" id="{A4ECF4C1-D7CF-4C29-AA95-43C8E669A5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4410" y="3587930"/>
            <a:ext cx="1992167" cy="1575202"/>
          </a:xfrm>
          <a:prstGeom prst="rect">
            <a:avLst/>
          </a:prstGeom>
        </p:spPr>
      </p:pic>
      <p:pic>
        <p:nvPicPr>
          <p:cNvPr id="19" name="Grafik 18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092CCA9-39BF-FE1F-779E-56FB279EB55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57249" y="3679963"/>
            <a:ext cx="2628152" cy="1391136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93CE139E-493E-98DF-5D2B-4F1407CED70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85401" y="3908399"/>
            <a:ext cx="2440927" cy="769645"/>
          </a:xfrm>
          <a:prstGeom prst="rect">
            <a:avLst/>
          </a:prstGeom>
        </p:spPr>
      </p:pic>
      <p:pic>
        <p:nvPicPr>
          <p:cNvPr id="23" name="Grafik 22" descr="Ein Bild, das Text enthält.&#10;&#10;Automatisch generierte Beschreibung">
            <a:extLst>
              <a:ext uri="{FF2B5EF4-FFF2-40B4-BE49-F238E27FC236}">
                <a16:creationId xmlns:a16="http://schemas.microsoft.com/office/drawing/2014/main" id="{950D13CC-FA9A-302B-57C5-5176A9EF219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56387" y="5302370"/>
            <a:ext cx="1691974" cy="1493711"/>
          </a:xfrm>
          <a:prstGeom prst="rect">
            <a:avLst/>
          </a:prstGeom>
        </p:spPr>
      </p:pic>
      <p:pic>
        <p:nvPicPr>
          <p:cNvPr id="25" name="Grafik 24" descr="Ein Bild, das Text, Brief enthält.&#10;&#10;Automatisch generierte Beschreibung">
            <a:extLst>
              <a:ext uri="{FF2B5EF4-FFF2-40B4-BE49-F238E27FC236}">
                <a16:creationId xmlns:a16="http://schemas.microsoft.com/office/drawing/2014/main" id="{C8C22B80-8498-5B3D-A71F-D723BDA7F4C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80882" y="5592353"/>
            <a:ext cx="2765450" cy="829948"/>
          </a:xfrm>
          <a:prstGeom prst="rect">
            <a:avLst/>
          </a:prstGeom>
        </p:spPr>
      </p:pic>
      <p:pic>
        <p:nvPicPr>
          <p:cNvPr id="27" name="Grafik 26" descr="Ein Bild, das Text enthält.&#10;&#10;Automatisch generierte Beschreibung">
            <a:extLst>
              <a:ext uri="{FF2B5EF4-FFF2-40B4-BE49-F238E27FC236}">
                <a16:creationId xmlns:a16="http://schemas.microsoft.com/office/drawing/2014/main" id="{43762700-4309-B434-0CBB-3977A7490D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879037" y="5381674"/>
            <a:ext cx="2126624" cy="1112131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8A25D1B1-31A8-4DB6-AC3D-123D2AF6D288}"/>
              </a:ext>
            </a:extLst>
          </p:cNvPr>
          <p:cNvSpPr txBox="1"/>
          <p:nvPr/>
        </p:nvSpPr>
        <p:spPr>
          <a:xfrm>
            <a:off x="3787046" y="6542770"/>
            <a:ext cx="61839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https://cloud.google.com/compute/docs/machine-resource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6902BF4-AA57-49AA-4845-97E157B02B18}"/>
              </a:ext>
            </a:extLst>
          </p:cNvPr>
          <p:cNvSpPr txBox="1"/>
          <p:nvPr/>
        </p:nvSpPr>
        <p:spPr>
          <a:xfrm>
            <a:off x="3354341" y="5059830"/>
            <a:ext cx="61839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100" dirty="0"/>
              <a:t>https://azure.microsoft.com/en-us/pricing/details/virtual-machines/series/#pricing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5C041BF8-14A2-BAE2-CEE3-53D68519B310}"/>
              </a:ext>
            </a:extLst>
          </p:cNvPr>
          <p:cNvSpPr txBox="1"/>
          <p:nvPr/>
        </p:nvSpPr>
        <p:spPr>
          <a:xfrm>
            <a:off x="3354341" y="3416983"/>
            <a:ext cx="61839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200" dirty="0"/>
              <a:t>https://aws.amazon.com/de/ec2/instance-types/</a:t>
            </a:r>
          </a:p>
        </p:txBody>
      </p:sp>
    </p:spTree>
    <p:extLst>
      <p:ext uri="{BB962C8B-B14F-4D97-AF65-F5344CB8AC3E}">
        <p14:creationId xmlns:p14="http://schemas.microsoft.com/office/powerpoint/2010/main" val="813663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C539C90-CD7B-F6BF-B0C0-7776A9A41A02}"/>
              </a:ext>
            </a:extLst>
          </p:cNvPr>
          <p:cNvGrpSpPr/>
          <p:nvPr/>
        </p:nvGrpSpPr>
        <p:grpSpPr>
          <a:xfrm>
            <a:off x="99059" y="2070274"/>
            <a:ext cx="2894330" cy="4451986"/>
            <a:chOff x="285017" y="1203007"/>
            <a:chExt cx="2894330" cy="4451986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5844CDD0-F41A-9F75-91C6-872472C6E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9786"/>
            <a:stretch/>
          </p:blipFill>
          <p:spPr bwMode="auto">
            <a:xfrm>
              <a:off x="285017" y="1203007"/>
              <a:ext cx="2894330" cy="222567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4" name="Grafik 3" descr="Ein Bild, das Tisch enthält.&#10;&#10;Automatisch generierte Beschreibung">
              <a:extLst>
                <a:ext uri="{FF2B5EF4-FFF2-40B4-BE49-F238E27FC236}">
                  <a16:creationId xmlns:a16="http://schemas.microsoft.com/office/drawing/2014/main" id="{DE88EC7D-E34E-99BB-56AA-C5C2AA23C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8756"/>
            <a:stretch/>
          </p:blipFill>
          <p:spPr bwMode="auto">
            <a:xfrm>
              <a:off x="285017" y="3383598"/>
              <a:ext cx="2894330" cy="227139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5" name="Textfeld 4">
            <a:extLst>
              <a:ext uri="{FF2B5EF4-FFF2-40B4-BE49-F238E27FC236}">
                <a16:creationId xmlns:a16="http://schemas.microsoft.com/office/drawing/2014/main" id="{6D3374B0-7B51-6D77-2CF5-BE332F8138EF}"/>
              </a:ext>
            </a:extLst>
          </p:cNvPr>
          <p:cNvSpPr txBox="1"/>
          <p:nvPr/>
        </p:nvSpPr>
        <p:spPr>
          <a:xfrm>
            <a:off x="886120" y="1470582"/>
            <a:ext cx="618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AWS</a:t>
            </a:r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1EF42E5A-D005-C638-D2EA-485C4349F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7545" y="2070274"/>
            <a:ext cx="4445731" cy="2917727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D592952-2A1C-5D10-2777-EE4F78C9E985}"/>
              </a:ext>
            </a:extLst>
          </p:cNvPr>
          <p:cNvSpPr txBox="1"/>
          <p:nvPr/>
        </p:nvSpPr>
        <p:spPr>
          <a:xfrm>
            <a:off x="5032804" y="1470582"/>
            <a:ext cx="775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Azure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B8D181-D96B-CBF5-0D31-48AF8D6B4C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432" y="2070274"/>
            <a:ext cx="4308511" cy="3362937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E8CA355-9DC2-08DA-6910-C6171E0DD8DC}"/>
              </a:ext>
            </a:extLst>
          </p:cNvPr>
          <p:cNvSpPr txBox="1"/>
          <p:nvPr/>
        </p:nvSpPr>
        <p:spPr>
          <a:xfrm>
            <a:off x="9715390" y="148000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GCP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E137CD6-E444-920B-10FF-F3254631A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351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dirty="0" err="1"/>
              <a:t>Overview</a:t>
            </a:r>
            <a:r>
              <a:rPr lang="de-DE" sz="3200" dirty="0"/>
              <a:t> of all instance </a:t>
            </a:r>
            <a:r>
              <a:rPr lang="de-DE" sz="3200" dirty="0" err="1"/>
              <a:t>families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39649051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6DBAAE-1F0B-430A-57CA-0B5B0F6AE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919" y="-116996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/>
              <a:t>Comparison of Main Cloud Price Model Options</a:t>
            </a:r>
          </a:p>
        </p:txBody>
      </p:sp>
      <p:pic>
        <p:nvPicPr>
          <p:cNvPr id="1026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29A8563A-D3EC-CA47-34AA-04674499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" y="2495904"/>
            <a:ext cx="873582" cy="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Stack HCI Cloud - Beyond.pl">
            <a:extLst>
              <a:ext uri="{FF2B5EF4-FFF2-40B4-BE49-F238E27FC236}">
                <a16:creationId xmlns:a16="http://schemas.microsoft.com/office/drawing/2014/main" id="{B88E09B7-E404-8A65-E4A6-72084FA9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584" y="3750385"/>
            <a:ext cx="1000957" cy="6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C578183E-D0BC-D1C5-4B33-B9A9EFF3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6379" y="5192363"/>
            <a:ext cx="1382547" cy="7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elle 25">
            <a:extLst>
              <a:ext uri="{FF2B5EF4-FFF2-40B4-BE49-F238E27FC236}">
                <a16:creationId xmlns:a16="http://schemas.microsoft.com/office/drawing/2014/main" id="{5356B614-E5E7-8F64-49DF-2D387D8A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220704"/>
              </p:ext>
            </p:extLst>
          </p:nvPr>
        </p:nvGraphicFramePr>
        <p:xfrm>
          <a:off x="891685" y="1039831"/>
          <a:ext cx="10891820" cy="527027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67954">
                  <a:extLst>
                    <a:ext uri="{9D8B030D-6E8A-4147-A177-3AD203B41FA5}">
                      <a16:colId xmlns:a16="http://schemas.microsoft.com/office/drawing/2014/main" val="3907975628"/>
                    </a:ext>
                  </a:extLst>
                </a:gridCol>
                <a:gridCol w="2189544">
                  <a:extLst>
                    <a:ext uri="{9D8B030D-6E8A-4147-A177-3AD203B41FA5}">
                      <a16:colId xmlns:a16="http://schemas.microsoft.com/office/drawing/2014/main" val="2637572792"/>
                    </a:ext>
                  </a:extLst>
                </a:gridCol>
                <a:gridCol w="2255232">
                  <a:extLst>
                    <a:ext uri="{9D8B030D-6E8A-4147-A177-3AD203B41FA5}">
                      <a16:colId xmlns:a16="http://schemas.microsoft.com/office/drawing/2014/main" val="885903704"/>
                    </a:ext>
                  </a:extLst>
                </a:gridCol>
                <a:gridCol w="2255232">
                  <a:extLst>
                    <a:ext uri="{9D8B030D-6E8A-4147-A177-3AD203B41FA5}">
                      <a16:colId xmlns:a16="http://schemas.microsoft.com/office/drawing/2014/main" val="969569627"/>
                    </a:ext>
                  </a:extLst>
                </a:gridCol>
                <a:gridCol w="2123858">
                  <a:extLst>
                    <a:ext uri="{9D8B030D-6E8A-4147-A177-3AD203B41FA5}">
                      <a16:colId xmlns:a16="http://schemas.microsoft.com/office/drawing/2014/main" val="2815912541"/>
                    </a:ext>
                  </a:extLst>
                </a:gridCol>
              </a:tblGrid>
              <a:tr h="1155476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On-</a:t>
                      </a:r>
                      <a:r>
                        <a:rPr lang="de-DE" sz="2000" dirty="0" err="1"/>
                        <a:t>demand</a:t>
                      </a:r>
                      <a:endParaRPr lang="en-US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Pay only for the instances used with no long-term commitments or upfront payments.</a:t>
                      </a:r>
                      <a:endParaRPr lang="de-DE" sz="1050" b="0" dirty="0">
                        <a:effectLst/>
                        <a:ea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Savings Plans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Reduce costs by making a commitment to a consistent amount of usage (in USD / h) for a term of 1 or 3 years.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Reserved Instances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Reduce costs by making a commitment to a specific instance configuration for a term of 1 or 3 years.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Spot Instances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Spot instances allow to request spare computing capacity for a significant discount off the On-Demand prices.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2000" dirty="0">
                          <a:cs typeface="Times New Roman" panose="02020603050405020304" pitchFamily="18" charset="0"/>
                        </a:rPr>
                        <a:t>Other options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50" b="0" dirty="0">
                          <a:cs typeface="Times New Roman" panose="02020603050405020304" pitchFamily="18" charset="0"/>
                        </a:rPr>
                        <a:t>Further reduction of costs for specific use cases.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1503"/>
                  </a:ext>
                </a:extLst>
              </a:tr>
              <a:tr h="115547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Per second billing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Minimum of 60s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66% discount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72%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Volume discounts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Marketplace available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90%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Eviction notice time: </a:t>
                      </a:r>
                      <a:r>
                        <a:rPr lang="de-DE" sz="1200" b="1" dirty="0"/>
                        <a:t>120s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Stop, Hibernate, Terminate (default) Options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Stop and Hibernate allow to resume 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Dedicated Hosts</a:t>
                      </a:r>
                      <a:r>
                        <a:rPr lang="de-DE" sz="1200" b="1" dirty="0">
                          <a:cs typeface="Times New Roman" panose="02020603050405020304" pitchFamily="18" charset="0"/>
                        </a:rPr>
                        <a:t>:</a:t>
                      </a:r>
                      <a:r>
                        <a:rPr lang="de-DE" sz="1200" dirty="0">
                          <a:cs typeface="Times New Roman" panose="02020603050405020304" pitchFamily="18" charset="0"/>
                        </a:rPr>
                        <a:t> Physical EC2 server dedicated for your use and allowing you to use your existing server-bound software licenses.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69274"/>
                  </a:ext>
                </a:extLst>
              </a:tr>
              <a:tr h="1155476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Per second billing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65%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Up-front payment or monthly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Every usage above commitment is charged with on-demand prices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72%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Cancelation possible for a termination fee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Up to </a:t>
                      </a:r>
                      <a:r>
                        <a:rPr lang="de-DE" sz="1200" b="1" dirty="0"/>
                        <a:t>90% 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Eviction notice time: </a:t>
                      </a:r>
                      <a:r>
                        <a:rPr lang="de-DE" sz="1200" b="1" dirty="0"/>
                        <a:t>30s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Deallocate (default) or delete options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Deallocate sets the instance to a stopped state to restart it later, but incurs storage costs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b="1" dirty="0"/>
                        <a:t>Azure Hybrid benefit:</a:t>
                      </a:r>
                      <a:r>
                        <a:rPr lang="de-DE" sz="1200" dirty="0"/>
                        <a:t>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Lets existing on-premises licenses apply towards Azure services, resulting in significant cost savings.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3654"/>
                  </a:ext>
                </a:extLst>
              </a:tr>
              <a:tr h="881570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Per</a:t>
                      </a:r>
                      <a:r>
                        <a:rPr lang="de-DE" sz="1200" dirty="0"/>
                        <a:t> </a:t>
                      </a:r>
                      <a:r>
                        <a:rPr lang="de-DE" sz="1200" b="1" dirty="0"/>
                        <a:t>second billing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Minimum of 60s</a:t>
                      </a:r>
                      <a:endParaRPr lang="de-DE" sz="1200" b="1" dirty="0"/>
                    </a:p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 Engine flexible committed use discounts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28%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1 year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46%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3 years</a:t>
                      </a:r>
                      <a:endParaRPr lang="de-DE" sz="12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Resource-based committed use discounts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37%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on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year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57% 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 </a:t>
                      </a: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years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70% if it is a memory optimized machine</a:t>
                      </a:r>
                      <a:endParaRPr lang="de-DE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Between 60% and 91% </a:t>
                      </a:r>
                      <a:r>
                        <a:rPr lang="de-DE" sz="1200" dirty="0"/>
                        <a:t>discount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Eviction notice time: </a:t>
                      </a:r>
                      <a:r>
                        <a:rPr lang="de-DE" sz="1200" b="1" dirty="0"/>
                        <a:t>30s 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Terminate (default) and delete options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Able to resume work, but charged storage costs for underlying disks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Sustained Use discounts: </a:t>
                      </a:r>
                      <a:r>
                        <a:rPr lang="de-DE" sz="1200" b="0" dirty="0"/>
                        <a:t>When CPU or memory is used 25% or more per month, discount is granted for every additional hour and can get up to 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551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7343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C01435-41ED-0916-46EE-A0D344DA7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407"/>
            <a:ext cx="10515600" cy="1325563"/>
          </a:xfrm>
        </p:spPr>
        <p:txBody>
          <a:bodyPr>
            <a:normAutofit/>
          </a:bodyPr>
          <a:lstStyle/>
          <a:p>
            <a:r>
              <a:rPr lang="de-DE" sz="2800" dirty="0"/>
              <a:t>Approach for </a:t>
            </a:r>
            <a:r>
              <a:rPr lang="de-DE" sz="2800" dirty="0" err="1"/>
              <a:t>Analyzing</a:t>
            </a:r>
            <a:r>
              <a:rPr lang="de-DE" sz="2800" dirty="0"/>
              <a:t> Instances and Prices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F9E86C1-6C31-F48B-0A0B-7A394798A633}"/>
              </a:ext>
            </a:extLst>
          </p:cNvPr>
          <p:cNvSpPr/>
          <p:nvPr/>
        </p:nvSpPr>
        <p:spPr>
          <a:xfrm>
            <a:off x="75412" y="1376678"/>
            <a:ext cx="3167407" cy="458892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de-DE" dirty="0" err="1"/>
              <a:t>Example</a:t>
            </a:r>
            <a:r>
              <a:rPr lang="de-DE" dirty="0"/>
              <a:t> for AWS Data:</a:t>
            </a:r>
          </a:p>
          <a:p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Exporting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https://instances.vantage.sh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Trimming</a:t>
            </a:r>
            <a:r>
              <a:rPr lang="de-DE" dirty="0"/>
              <a:t> the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relevant </a:t>
            </a:r>
            <a:r>
              <a:rPr lang="de-DE" dirty="0" err="1"/>
              <a:t>information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Calculating</a:t>
            </a:r>
            <a:r>
              <a:rPr lang="de-DE" dirty="0"/>
              <a:t> per </a:t>
            </a:r>
            <a:r>
              <a:rPr lang="de-DE" dirty="0" err="1"/>
              <a:t>dollar</a:t>
            </a:r>
            <a:r>
              <a:rPr lang="de-DE" dirty="0"/>
              <a:t> </a:t>
            </a:r>
            <a:r>
              <a:rPr lang="de-DE" dirty="0" err="1"/>
              <a:t>ratios</a:t>
            </a:r>
            <a:r>
              <a:rPr lang="de-DE" dirty="0"/>
              <a:t> for better </a:t>
            </a:r>
            <a:r>
              <a:rPr lang="de-DE" dirty="0" err="1"/>
              <a:t>comparability</a:t>
            </a:r>
            <a:r>
              <a:rPr lang="de-DE" dirty="0"/>
              <a:t> (vCPUs/$, GiB/$, Gbps/$)</a:t>
            </a:r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err="1"/>
              <a:t>Identifying</a:t>
            </a:r>
            <a:r>
              <a:rPr lang="de-DE" dirty="0"/>
              <a:t> the </a:t>
            </a:r>
            <a:r>
              <a:rPr lang="de-DE" dirty="0" err="1"/>
              <a:t>best</a:t>
            </a:r>
            <a:r>
              <a:rPr lang="de-DE" dirty="0"/>
              <a:t> instance type </a:t>
            </a:r>
            <a:r>
              <a:rPr lang="de-DE" dirty="0" err="1"/>
              <a:t>according</a:t>
            </a:r>
            <a:r>
              <a:rPr lang="de-DE" dirty="0"/>
              <a:t> to vCPUs/$ </a:t>
            </a:r>
            <a:r>
              <a:rPr lang="de-DE" dirty="0" err="1"/>
              <a:t>ratio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pic>
        <p:nvPicPr>
          <p:cNvPr id="9" name="Grafik 8" descr="Ein Bild, das Text, Elektronik, Computer enthält.&#10;&#10;Automatisch generierte Beschreibung">
            <a:extLst>
              <a:ext uri="{FF2B5EF4-FFF2-40B4-BE49-F238E27FC236}">
                <a16:creationId xmlns:a16="http://schemas.microsoft.com/office/drawing/2014/main" id="{8D73DC11-FF71-6D23-1EE3-5C4E0F8F7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67" y="1376678"/>
            <a:ext cx="8817490" cy="45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0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29A8563A-D3EC-CA47-34AA-04674499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2325243"/>
            <a:ext cx="873582" cy="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Stack HCI Cloud - Beyond.pl">
            <a:extLst>
              <a:ext uri="{FF2B5EF4-FFF2-40B4-BE49-F238E27FC236}">
                <a16:creationId xmlns:a16="http://schemas.microsoft.com/office/drawing/2014/main" id="{B88E09B7-E404-8A65-E4A6-72084FA9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689" y="3884883"/>
            <a:ext cx="1000957" cy="6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C578183E-D0BC-D1C5-4B33-B9A9EFF3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484" y="5440322"/>
            <a:ext cx="1382547" cy="7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elle 25">
            <a:extLst>
              <a:ext uri="{FF2B5EF4-FFF2-40B4-BE49-F238E27FC236}">
                <a16:creationId xmlns:a16="http://schemas.microsoft.com/office/drawing/2014/main" id="{5356B614-E5E7-8F64-49DF-2D387D8A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0937617"/>
              </p:ext>
            </p:extLst>
          </p:nvPr>
        </p:nvGraphicFramePr>
        <p:xfrm>
          <a:off x="955372" y="812638"/>
          <a:ext cx="10931828" cy="568777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32957">
                  <a:extLst>
                    <a:ext uri="{9D8B030D-6E8A-4147-A177-3AD203B41FA5}">
                      <a16:colId xmlns:a16="http://schemas.microsoft.com/office/drawing/2014/main" val="3907975628"/>
                    </a:ext>
                  </a:extLst>
                </a:gridCol>
                <a:gridCol w="2732957">
                  <a:extLst>
                    <a:ext uri="{9D8B030D-6E8A-4147-A177-3AD203B41FA5}">
                      <a16:colId xmlns:a16="http://schemas.microsoft.com/office/drawing/2014/main" val="920066666"/>
                    </a:ext>
                  </a:extLst>
                </a:gridCol>
                <a:gridCol w="2732957">
                  <a:extLst>
                    <a:ext uri="{9D8B030D-6E8A-4147-A177-3AD203B41FA5}">
                      <a16:colId xmlns:a16="http://schemas.microsoft.com/office/drawing/2014/main" val="2637572792"/>
                    </a:ext>
                  </a:extLst>
                </a:gridCol>
                <a:gridCol w="2732957">
                  <a:extLst>
                    <a:ext uri="{9D8B030D-6E8A-4147-A177-3AD203B41FA5}">
                      <a16:colId xmlns:a16="http://schemas.microsoft.com/office/drawing/2014/main" val="297411477"/>
                    </a:ext>
                  </a:extLst>
                </a:gridCol>
              </a:tblGrid>
              <a:tr h="978455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General Purpose </a:t>
                      </a:r>
                      <a:endParaRPr lang="en-US" sz="200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effectLst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General purpose machine types with balanced CPU, memory and storage. Applicable for web apps or small to medium databases.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Compute Optimized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Ultra high performance for compute-intensive workloads like HPC, AI/ML or compute-bound workloads.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Memory Optimized</a:t>
                      </a:r>
                      <a:endParaRPr lang="de-DE" sz="2000" dirty="0">
                        <a:cs typeface="Times New Roman" panose="02020603050405020304" pitchFamily="18" charset="0"/>
                      </a:endParaRPr>
                    </a:p>
                    <a:p>
                      <a:pPr>
                        <a:spcAft>
                          <a:spcPts val="600"/>
                        </a:spcAft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Ultra high memory performance workloads like medium to high OLAP or in-memory databases.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b="1" dirty="0">
                          <a:cs typeface="Times New Roman" panose="02020603050405020304" pitchFamily="18" charset="0"/>
                        </a:rPr>
                        <a:t>Benchmark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cs typeface="Times New Roman" panose="02020603050405020304" pitchFamily="18" charset="0"/>
                        </a:rPr>
                        <a:t>Instances with the best vCPU to dollar ratio.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1503"/>
                  </a:ext>
                </a:extLst>
              </a:tr>
              <a:tr h="1630837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m6g</a:t>
                      </a:r>
                      <a:r>
                        <a:rPr lang="de-DE" sz="1200" dirty="0"/>
                        <a:t> Series (e.g. m6g.4xlarge)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64-bit-ARM-Neoverse  (AWS Graviton2)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26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104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16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Also available with Intel und AMD processors.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c6g</a:t>
                      </a:r>
                      <a:r>
                        <a:rPr lang="de-DE" sz="1200" dirty="0"/>
                        <a:t> Series (e.g. c6g.4xlarge)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Processor: 64-bit-ARM-Neoverse  (AWS Graviton2)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29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59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18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Also available with Intel und AMD processors.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r6g</a:t>
                      </a:r>
                      <a:r>
                        <a:rPr lang="de-DE" sz="1200" dirty="0"/>
                        <a:t> Series (e.g. r6g.4xlarge)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Processor: 64-bit-ARM-Neoverse  (AWS Graviton2)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20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159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12 Gbps/$</a:t>
                      </a:r>
                      <a:endParaRPr lang="de-DE" sz="1200" dirty="0"/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Also available with Intel und AMD processors.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a1 </a:t>
                      </a:r>
                      <a:r>
                        <a:rPr lang="de-DE" sz="1200" dirty="0"/>
                        <a:t>series (e.g. a1.4xlarge)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64-bit-ARM-Neoverse (AWS Graviton)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39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78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25 Gbps/$</a:t>
                      </a:r>
                      <a:endParaRPr lang="de-DE" sz="1200" dirty="0"/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Not available with any other specifications.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69274"/>
                  </a:ext>
                </a:extLst>
              </a:tr>
              <a:tr h="118031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D</a:t>
                      </a:r>
                      <a:r>
                        <a:rPr lang="de-DE" sz="1200" dirty="0"/>
                        <a:t> Series (e.g. D16 v3)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 GHz Intel® XEON ® E5-2673 v4 (Broadwell) </a:t>
                      </a:r>
                      <a:endParaRPr lang="de-DE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21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83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Also available with ARM and AMD processors.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F </a:t>
                      </a:r>
                      <a:r>
                        <a:rPr lang="de-DE" sz="1200" dirty="0"/>
                        <a:t>Series (e.g. F16s v2)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 GHz Intel Xeon® Platinum 8168 (SkyLake)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24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47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10 Gbps/$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Only</a:t>
                      </a:r>
                      <a:r>
                        <a:rPr lang="de-DE" sz="1200" dirty="0"/>
                        <a:t> available with other Intel specifications.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M</a:t>
                      </a:r>
                      <a:r>
                        <a:rPr lang="de-DE" sz="1200" dirty="0"/>
                        <a:t> Series (e.g. M32ts)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Intel® Xeon® E7-8890 v3 2.5GHz (Haswell)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12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71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3 Gbps/$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Also available with the Intel® Xeon® Platinum 8280M (Cascade Lake).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HB</a:t>
                      </a:r>
                      <a:r>
                        <a:rPr lang="de-DE" sz="1200" dirty="0"/>
                        <a:t> Series (e.g. HB60rs)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AMD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EPYC 7551</a:t>
                      </a:r>
                      <a:endParaRPr lang="de-DE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26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105 GiB/$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- Gbps/$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endParaRPr lang="de-DE" sz="12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dirty="0"/>
                        <a:t>Not available with any other specifications.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3654"/>
                  </a:ext>
                </a:extLst>
              </a:tr>
              <a:tr h="1180313"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N2D</a:t>
                      </a:r>
                      <a:r>
                        <a:rPr lang="de-DE" sz="1200" dirty="0"/>
                        <a:t> Series (e.g. n2d-highcpu-16)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2 gen.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EPYC Rome</a:t>
                      </a:r>
                      <a:endParaRPr lang="de-DE" sz="1200" dirty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32 vCPUs/$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ca. 32 GiB/$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ca. 64 Gbps/$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dirty="0"/>
                        <a:t>Also available with 3 gen. AMD EPYC Milan processor.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C2D </a:t>
                      </a:r>
                      <a:r>
                        <a:rPr lang="de-DE" sz="1200" dirty="0"/>
                        <a:t>Series (e.g. c2d-highcpu-16)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3 gen. AMD EPYC Milan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27 vCPUs/$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53 GiB/$</a:t>
                      </a:r>
                    </a:p>
                    <a:p>
                      <a:pPr marL="285750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53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C2 Series is available on an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Scalable Processor (Cascade Lake) processor.</a:t>
                      </a:r>
                      <a:endParaRPr lang="de-DE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M2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Series (e.g. m2-megamem-416)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Processor: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Intel Cascade Lake </a:t>
                      </a:r>
                      <a:endParaRPr lang="en-US" sz="12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9 vCPUs/$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132 GiB/$</a:t>
                      </a:r>
                    </a:p>
                    <a:p>
                      <a:pPr marL="171450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0.7 Gbps/$</a:t>
                      </a:r>
                    </a:p>
                    <a:p>
                      <a:pPr marL="0" indent="0">
                        <a:spcAft>
                          <a:spcPts val="6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de-DE" sz="1200" dirty="0"/>
                        <a:t>Not available with any other specifications.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E2</a:t>
                      </a:r>
                      <a:r>
                        <a:rPr lang="de-DE" sz="1200" dirty="0"/>
                        <a:t> Series (e.g. e2-highcpu-16)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Processor: 2 gen. </a:t>
                      </a: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AMD EPYC Rome</a:t>
                      </a:r>
                      <a:endParaRPr lang="de-DE" sz="12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40 vCPUs/$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ca. 40 GiB/$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de-DE" sz="1200" dirty="0"/>
                        <a:t>ca. 40 Gbps/$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de-DE" sz="1200" dirty="0"/>
                        <a:t>Also available with Intel processors.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5517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C8273ED2-0A59-FEAB-1266-3E0B372A8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81" y="10110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17EB80-4344-B426-7B6C-4C93A3585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96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FA6F66E-C0CC-4DCE-ABCE-C4BBEDE6F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96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A0FA5E3C-0C4C-03DE-1CE5-98B158484263}"/>
              </a:ext>
            </a:extLst>
          </p:cNvPr>
          <p:cNvSpPr txBox="1"/>
          <p:nvPr/>
        </p:nvSpPr>
        <p:spPr>
          <a:xfrm>
            <a:off x="955373" y="6542552"/>
            <a:ext cx="26079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de-DE" sz="800" b="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Instances with 64 GiB and 16 vCPUs / 64 GiB and 16 vCPUs / 16 GiB and 16 vCPUs</a:t>
            </a:r>
            <a:endParaRPr lang="en-US" sz="800" b="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0E21523-6A83-432C-D291-2D848A54A08C}"/>
              </a:ext>
            </a:extLst>
          </p:cNvPr>
          <p:cNvSpPr txBox="1"/>
          <p:nvPr/>
        </p:nvSpPr>
        <p:spPr>
          <a:xfrm>
            <a:off x="3685131" y="6542552"/>
            <a:ext cx="2711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spcAft>
                <a:spcPts val="600"/>
              </a:spcAft>
              <a:defRPr sz="800" b="0">
                <a:effectLst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Instances with 32 GiB and 16 vCPUs / 32 GiB and 16 vCPUs / 32 GiB and 16 vCPUs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10DD29EF-7C4E-3B36-EC7A-35A9313FCF2D}"/>
              </a:ext>
            </a:extLst>
          </p:cNvPr>
          <p:cNvSpPr txBox="1"/>
          <p:nvPr/>
        </p:nvSpPr>
        <p:spPr>
          <a:xfrm>
            <a:off x="6414890" y="6542552"/>
            <a:ext cx="27116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spcAft>
                <a:spcPts val="600"/>
              </a:spcAft>
              <a:defRPr sz="800" b="0">
                <a:effectLst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Instances with 128 GiB and 16 vCPUs / 192 GiB and 32 vCPUs / 5888 GiB and 416 vCPUs</a:t>
            </a:r>
            <a:endParaRPr lang="de-DE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08933676-C851-2DC3-6DEB-AE46AB8A1BD7}"/>
              </a:ext>
            </a:extLst>
          </p:cNvPr>
          <p:cNvSpPr txBox="1"/>
          <p:nvPr/>
        </p:nvSpPr>
        <p:spPr>
          <a:xfrm>
            <a:off x="9144649" y="6542552"/>
            <a:ext cx="26935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de-DE"/>
            </a:defPPr>
            <a:lvl1pPr>
              <a:spcAft>
                <a:spcPts val="600"/>
              </a:spcAft>
              <a:defRPr sz="800" b="0">
                <a:effectLst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dirty="0"/>
              <a:t>Instances with 32 GiB and 16 vCPUs / 240 GiB and 60 vCPUs / 16 GiB and 16 vCPUs</a:t>
            </a:r>
            <a:endParaRPr lang="de-DE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2182D3F-EC3F-5C81-3843-6DD12DB9DA32}"/>
              </a:ext>
            </a:extLst>
          </p:cNvPr>
          <p:cNvSpPr txBox="1">
            <a:spLocks/>
          </p:cNvSpPr>
          <p:nvPr/>
        </p:nvSpPr>
        <p:spPr>
          <a:xfrm>
            <a:off x="866481" y="-23012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Comparison of Cloud Instance Types and On-demand Prices</a:t>
            </a:r>
          </a:p>
        </p:txBody>
      </p:sp>
    </p:spTree>
    <p:extLst>
      <p:ext uri="{BB962C8B-B14F-4D97-AF65-F5344CB8AC3E}">
        <p14:creationId xmlns:p14="http://schemas.microsoft.com/office/powerpoint/2010/main" val="3358520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mazon Web Services AWS – Server Hosting &amp; Cloud Services">
            <a:extLst>
              <a:ext uri="{FF2B5EF4-FFF2-40B4-BE49-F238E27FC236}">
                <a16:creationId xmlns:a16="http://schemas.microsoft.com/office/drawing/2014/main" id="{29A8563A-D3EC-CA47-34AA-046744993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3226" y1="24540" x2="33226" y2="24540"/>
                        <a14:foregroundMark x1="41935" y1="31288" x2="41935" y2="31288"/>
                        <a14:foregroundMark x1="61935" y1="28221" x2="61935" y2="28221"/>
                        <a14:foregroundMark x1="73226" y1="61350" x2="73226" y2="61350"/>
                        <a14:backgroundMark x1="60645" y1="30061" x2="60645" y2="30061"/>
                        <a14:backgroundMark x1="60645" y1="29448" x2="60645" y2="29448"/>
                        <a14:backgroundMark x1="60645" y1="29448" x2="60645" y2="294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" y="2202692"/>
            <a:ext cx="873582" cy="4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icrosoft Azure Stack HCI Cloud - Beyond.pl">
            <a:extLst>
              <a:ext uri="{FF2B5EF4-FFF2-40B4-BE49-F238E27FC236}">
                <a16:creationId xmlns:a16="http://schemas.microsoft.com/office/drawing/2014/main" id="{B88E09B7-E404-8A65-E4A6-72084FA99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1367" y1="36464" x2="41367" y2="36464"/>
                        <a14:foregroundMark x1="30216" y1="59116" x2="30216" y2="59116"/>
                        <a14:foregroundMark x1="43165" y1="66851" x2="43165" y2="66851"/>
                        <a14:foregroundMark x1="48201" y1="67403" x2="48201" y2="67403"/>
                        <a14:foregroundMark x1="60791" y1="67403" x2="60791" y2="67403"/>
                        <a14:foregroundMark x1="73022" y1="65746" x2="73022" y2="65746"/>
                        <a14:foregroundMark x1="42446" y1="52486" x2="42446" y2="52486"/>
                        <a14:foregroundMark x1="42446" y1="51381" x2="42446" y2="51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770" y="3400374"/>
            <a:ext cx="1000957" cy="65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Cloud Platform Tutorial: From Zero to Hero with GCP">
            <a:extLst>
              <a:ext uri="{FF2B5EF4-FFF2-40B4-BE49-F238E27FC236}">
                <a16:creationId xmlns:a16="http://schemas.microsoft.com/office/drawing/2014/main" id="{C578183E-D0BC-D1C5-4B33-B9A9EFF36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333" y1="36310" x2="50333" y2="36310"/>
                        <a14:foregroundMark x1="50333" y1="36310" x2="50333" y2="36310"/>
                        <a14:foregroundMark x1="27667" y1="79762" x2="71000" y2="80952"/>
                        <a14:foregroundMark x1="71000" y1="80952" x2="72000" y2="80952"/>
                        <a14:backgroundMark x1="54000" y1="40476" x2="54000" y2="40476"/>
                        <a14:backgroundMark x1="54000" y1="40476" x2="54000" y2="40476"/>
                        <a14:backgroundMark x1="54000" y1="40476" x2="54000" y2="40476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7000" y1="42262" x2="47000" y2="42262"/>
                        <a14:backgroundMark x1="48333" y1="42262" x2="48333" y2="42262"/>
                        <a14:backgroundMark x1="48333" y1="42262" x2="48333" y2="42262"/>
                        <a14:backgroundMark x1="48333" y1="42262" x2="48333" y2="42262"/>
                        <a14:backgroundMark x1="49000" y1="39286" x2="49000" y2="39286"/>
                        <a14:backgroundMark x1="49000" y1="38095" x2="49000" y2="38095"/>
                        <a14:backgroundMark x1="49333" y1="38095" x2="49333" y2="38095"/>
                        <a14:backgroundMark x1="49333" y1="38095" x2="49333" y2="38095"/>
                        <a14:backgroundMark x1="49333" y1="36905" x2="49333" y2="36905"/>
                        <a14:backgroundMark x1="49333" y1="36905" x2="49333" y2="36905"/>
                        <a14:backgroundMark x1="49333" y1="36905" x2="49333" y2="36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565" y="4858904"/>
            <a:ext cx="1382547" cy="77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5" name="Tabelle 25">
            <a:extLst>
              <a:ext uri="{FF2B5EF4-FFF2-40B4-BE49-F238E27FC236}">
                <a16:creationId xmlns:a16="http://schemas.microsoft.com/office/drawing/2014/main" id="{5356B614-E5E7-8F64-49DF-2D387D8A93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496427"/>
              </p:ext>
            </p:extLst>
          </p:nvPr>
        </p:nvGraphicFramePr>
        <p:xfrm>
          <a:off x="984403" y="1196799"/>
          <a:ext cx="10800000" cy="487850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00000">
                  <a:extLst>
                    <a:ext uri="{9D8B030D-6E8A-4147-A177-3AD203B41FA5}">
                      <a16:colId xmlns:a16="http://schemas.microsoft.com/office/drawing/2014/main" val="3907975628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920066666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637572792"/>
                    </a:ext>
                  </a:extLst>
                </a:gridCol>
                <a:gridCol w="2700000">
                  <a:extLst>
                    <a:ext uri="{9D8B030D-6E8A-4147-A177-3AD203B41FA5}">
                      <a16:colId xmlns:a16="http://schemas.microsoft.com/office/drawing/2014/main" val="297411477"/>
                    </a:ext>
                  </a:extLst>
                </a:gridCol>
              </a:tblGrid>
              <a:tr h="497688"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On-demand </a:t>
                      </a:r>
                      <a:endParaRPr lang="en-US" sz="1050" b="0" dirty="0">
                        <a:effectLst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Savings Plans*</a:t>
                      </a:r>
                      <a:endParaRPr lang="en-US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dirty="0"/>
                        <a:t>Reserved Instances*</a:t>
                      </a:r>
                      <a:endParaRPr lang="en-US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600"/>
                        </a:spcAft>
                      </a:pPr>
                      <a:r>
                        <a:rPr lang="de-DE" sz="2000" b="1" dirty="0">
                          <a:cs typeface="Times New Roman" panose="02020603050405020304" pitchFamily="18" charset="0"/>
                        </a:rPr>
                        <a:t>Spot Instances</a:t>
                      </a:r>
                      <a:endParaRPr lang="de-DE" sz="1050" b="0" dirty="0"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31503"/>
                  </a:ext>
                </a:extLst>
              </a:tr>
              <a:tr h="1463363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0.54 $/h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29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59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18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0.40 $/h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40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80 GiB/$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25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0.34 $/h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47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93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29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 (</a:t>
                      </a:r>
                      <a:r>
                        <a:rPr lang="de-DE" sz="1200" b="0" dirty="0" err="1"/>
                        <a:t>from</a:t>
                      </a:r>
                      <a:r>
                        <a:rPr lang="de-DE" sz="1200" b="0" dirty="0"/>
                        <a:t> AWS Website)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0.16 $/h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100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200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63 Gbps/$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6769274"/>
                  </a:ext>
                </a:extLst>
              </a:tr>
              <a:tr h="1458402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0.68 $/h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  <a:endParaRPr lang="de-DE" sz="1200" b="0" i="0" u="none" strike="noStrike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24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47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ca. 10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0.46 $/h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35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70 GiB/$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15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0.40 $/h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40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80 GiB/$</a:t>
                      </a:r>
                    </a:p>
                    <a:p>
                      <a:pPr marL="628650" lvl="1" indent="-1714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18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 (</a:t>
                      </a:r>
                      <a:r>
                        <a:rPr lang="de-DE" sz="1200" b="0" dirty="0" err="1"/>
                        <a:t>from</a:t>
                      </a:r>
                      <a:r>
                        <a:rPr lang="de-DE" sz="1200" b="0" dirty="0"/>
                        <a:t> Microsoft Website)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0.12 $/h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133 vCPUs/$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267 GiB/$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0" dirty="0"/>
                        <a:t>ca. 58 Gbps/$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213654"/>
                  </a:ext>
                </a:extLst>
              </a:tr>
              <a:tr h="1459055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0.68 $/h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24 vCPUs/$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47 GiB/$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47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0.31 $/h**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52 vCPUs/$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103 GiB/$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103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0.31 $/h**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52 vCPUs/$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103 GiB/$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103 Gbps/$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 err="1"/>
                        <a:t>Actual</a:t>
                      </a:r>
                      <a:r>
                        <a:rPr lang="de-DE" sz="1200" b="0" dirty="0"/>
                        <a:t> Price (</a:t>
                      </a:r>
                      <a:r>
                        <a:rPr lang="de-DE" sz="1200" b="0" dirty="0" err="1"/>
                        <a:t>from</a:t>
                      </a:r>
                      <a:r>
                        <a:rPr lang="de-DE" sz="1200" b="0" dirty="0"/>
                        <a:t> GCP Website)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0.16 $/h</a:t>
                      </a:r>
                    </a:p>
                    <a:p>
                      <a:pPr marL="628650" lvl="1" indent="-171450">
                        <a:buFont typeface="Arial" panose="020B0604020202020204" pitchFamily="34" charset="0"/>
                        <a:buChar char="•"/>
                      </a:pPr>
                      <a:endParaRPr lang="de-DE" sz="1200" b="1" dirty="0"/>
                    </a:p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r>
                        <a:rPr lang="de-DE" sz="1200" b="0" dirty="0"/>
                        <a:t>Resources per Dollar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b="1" dirty="0"/>
                        <a:t>ca. 100 vCPUs/$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200 GiB/$</a:t>
                      </a:r>
                    </a:p>
                    <a:p>
                      <a:pPr marL="742950" lvl="1" indent="-285750"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de-DE" sz="1200" dirty="0"/>
                        <a:t>ca. 200 Gbps/$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255173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C8273ED2-0A59-FEAB-1266-3E0B372A8B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581" y="101106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917EB80-4344-B426-7B6C-4C93A3585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9683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DFA6F66E-C0CC-4DCE-ABCE-C4BBEDE6F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096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de-DE" altLang="de-D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32182D3F-EC3F-5C81-3843-6DD12DB9DA32}"/>
              </a:ext>
            </a:extLst>
          </p:cNvPr>
          <p:cNvSpPr txBox="1">
            <a:spLocks/>
          </p:cNvSpPr>
          <p:nvPr/>
        </p:nvSpPr>
        <p:spPr>
          <a:xfrm>
            <a:off x="913616" y="-6043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/>
              <a:t>All prices for </a:t>
            </a:r>
            <a:r>
              <a:rPr lang="de-DE" sz="2800" dirty="0" err="1"/>
              <a:t>exemplary</a:t>
            </a:r>
            <a:r>
              <a:rPr lang="de-DE" sz="2800" dirty="0"/>
              <a:t> </a:t>
            </a:r>
            <a:r>
              <a:rPr lang="de-DE" sz="2800" dirty="0" err="1"/>
              <a:t>instances</a:t>
            </a:r>
            <a:r>
              <a:rPr lang="de-DE" sz="2800" dirty="0"/>
              <a:t> with 16 vCPUs and 32 GiB memory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B72896C7-6BCB-D2AC-07D0-48E499821161}"/>
              </a:ext>
            </a:extLst>
          </p:cNvPr>
          <p:cNvSpPr txBox="1"/>
          <p:nvPr/>
        </p:nvSpPr>
        <p:spPr>
          <a:xfrm>
            <a:off x="36917" y="2637420"/>
            <a:ext cx="8735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dirty="0"/>
              <a:t>c6g.4xlarge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664570C-74A5-C068-C7E2-0F3254FDAE45}"/>
              </a:ext>
            </a:extLst>
          </p:cNvPr>
          <p:cNvSpPr txBox="1"/>
          <p:nvPr/>
        </p:nvSpPr>
        <p:spPr>
          <a:xfrm>
            <a:off x="36917" y="4007085"/>
            <a:ext cx="8735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dirty="0"/>
              <a:t>F16s v2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6E708EF-2DB0-9613-A692-4527D268135C}"/>
              </a:ext>
            </a:extLst>
          </p:cNvPr>
          <p:cNvSpPr txBox="1"/>
          <p:nvPr/>
        </p:nvSpPr>
        <p:spPr>
          <a:xfrm>
            <a:off x="-62863" y="5602607"/>
            <a:ext cx="10731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sz="1100" dirty="0"/>
              <a:t>c2d-highcpu-16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1AA56A9-FCCC-282D-802E-437F887396FD}"/>
              </a:ext>
            </a:extLst>
          </p:cNvPr>
          <p:cNvSpPr txBox="1"/>
          <p:nvPr/>
        </p:nvSpPr>
        <p:spPr>
          <a:xfrm>
            <a:off x="6421285" y="6146590"/>
            <a:ext cx="2732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*Reserved Instances prices for 1 </a:t>
            </a:r>
            <a:r>
              <a:rPr lang="de-DE" sz="800" dirty="0" err="1"/>
              <a:t>year</a:t>
            </a:r>
            <a:r>
              <a:rPr lang="de-DE" sz="800" dirty="0"/>
              <a:t> </a:t>
            </a:r>
            <a:r>
              <a:rPr lang="de-DE" sz="800" dirty="0" err="1"/>
              <a:t>plans</a:t>
            </a:r>
            <a:endParaRPr lang="de-DE" sz="800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6CB9695-FF3A-6347-98EF-5655B7809B80}"/>
              </a:ext>
            </a:extLst>
          </p:cNvPr>
          <p:cNvSpPr txBox="1"/>
          <p:nvPr/>
        </p:nvSpPr>
        <p:spPr>
          <a:xfrm>
            <a:off x="3711078" y="6146590"/>
            <a:ext cx="2732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*Savings Plans prices for 1 </a:t>
            </a:r>
            <a:r>
              <a:rPr lang="de-DE" sz="800" dirty="0" err="1"/>
              <a:t>year</a:t>
            </a:r>
            <a:r>
              <a:rPr lang="de-DE" sz="800" dirty="0"/>
              <a:t> </a:t>
            </a:r>
            <a:r>
              <a:rPr lang="de-DE" sz="800" dirty="0" err="1"/>
              <a:t>plans</a:t>
            </a:r>
            <a:endParaRPr lang="de-DE" sz="8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3085B67-E6FC-6287-7DA8-55EFE68951D1}"/>
              </a:ext>
            </a:extLst>
          </p:cNvPr>
          <p:cNvSpPr txBox="1"/>
          <p:nvPr/>
        </p:nvSpPr>
        <p:spPr>
          <a:xfrm>
            <a:off x="5055210" y="6356797"/>
            <a:ext cx="27321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800" dirty="0"/>
              <a:t>**GCP </a:t>
            </a:r>
            <a:r>
              <a:rPr lang="de-DE" sz="800" dirty="0" err="1"/>
              <a:t>does</a:t>
            </a:r>
            <a:r>
              <a:rPr lang="de-DE" sz="800" dirty="0"/>
              <a:t> not </a:t>
            </a:r>
            <a:r>
              <a:rPr lang="de-DE" sz="800" dirty="0" err="1"/>
              <a:t>list</a:t>
            </a:r>
            <a:r>
              <a:rPr lang="de-DE" sz="800" dirty="0"/>
              <a:t> different prices for Ris and Savings Plans</a:t>
            </a:r>
          </a:p>
        </p:txBody>
      </p:sp>
    </p:spTree>
    <p:extLst>
      <p:ext uri="{BB962C8B-B14F-4D97-AF65-F5344CB8AC3E}">
        <p14:creationId xmlns:p14="http://schemas.microsoft.com/office/powerpoint/2010/main" val="15357385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Prozessor mit einfarbiger Füllung">
            <a:extLst>
              <a:ext uri="{FF2B5EF4-FFF2-40B4-BE49-F238E27FC236}">
                <a16:creationId xmlns:a16="http://schemas.microsoft.com/office/drawing/2014/main" id="{FC3546DA-BDB4-7CE5-670A-2463D3D1A4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9414" y="1519175"/>
            <a:ext cx="1128584" cy="1128584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80D4620D-EF83-12B9-211E-E08003D9D72B}"/>
              </a:ext>
            </a:extLst>
          </p:cNvPr>
          <p:cNvCxnSpPr>
            <a:cxnSpLocks/>
          </p:cNvCxnSpPr>
          <p:nvPr/>
        </p:nvCxnSpPr>
        <p:spPr>
          <a:xfrm>
            <a:off x="3936440" y="2083467"/>
            <a:ext cx="12960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1BB9B25D-65B8-DDFC-2FCB-EC015B86155F}"/>
              </a:ext>
            </a:extLst>
          </p:cNvPr>
          <p:cNvCxnSpPr/>
          <p:nvPr/>
        </p:nvCxnSpPr>
        <p:spPr>
          <a:xfrm>
            <a:off x="7034935" y="2082256"/>
            <a:ext cx="1296039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el 1">
            <a:extLst>
              <a:ext uri="{FF2B5EF4-FFF2-40B4-BE49-F238E27FC236}">
                <a16:creationId xmlns:a16="http://schemas.microsoft.com/office/drawing/2014/main" id="{4B204AF1-E11C-7AD2-4A1C-A060D8B17195}"/>
              </a:ext>
            </a:extLst>
          </p:cNvPr>
          <p:cNvSpPr txBox="1">
            <a:spLocks/>
          </p:cNvSpPr>
          <p:nvPr/>
        </p:nvSpPr>
        <p:spPr>
          <a:xfrm>
            <a:off x="838200" y="149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800" dirty="0" err="1"/>
              <a:t>Identification</a:t>
            </a:r>
            <a:r>
              <a:rPr lang="de-DE" sz="2800" dirty="0"/>
              <a:t> of Relevant Parameters for an </a:t>
            </a:r>
            <a:r>
              <a:rPr lang="de-DE" sz="2800" dirty="0" err="1"/>
              <a:t>Algorithm</a:t>
            </a:r>
            <a:endParaRPr lang="de-DE" sz="28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6CF2A0AB-14BA-8D74-A140-7E369EA82BA4}"/>
              </a:ext>
            </a:extLst>
          </p:cNvPr>
          <p:cNvSpPr/>
          <p:nvPr/>
        </p:nvSpPr>
        <p:spPr>
          <a:xfrm>
            <a:off x="882155" y="1540052"/>
            <a:ext cx="3054285" cy="10087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Input = </a:t>
            </a:r>
            <a:r>
              <a:rPr lang="de-DE" b="1" dirty="0" err="1"/>
              <a:t>Requirements</a:t>
            </a:r>
            <a:endParaRPr lang="de-DE" b="1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BF75EB1-1E77-0796-9096-518B8554565A}"/>
              </a:ext>
            </a:extLst>
          </p:cNvPr>
          <p:cNvSpPr/>
          <p:nvPr/>
        </p:nvSpPr>
        <p:spPr>
          <a:xfrm>
            <a:off x="8330974" y="1540052"/>
            <a:ext cx="3054285" cy="100870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/>
              <a:t>Output = Price optimal instance </a:t>
            </a:r>
            <a:r>
              <a:rPr lang="de-DE" b="1" dirty="0" err="1"/>
              <a:t>choice</a:t>
            </a:r>
            <a:r>
              <a:rPr lang="de-DE" b="1" dirty="0"/>
              <a:t>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8983D18C-E555-536E-267C-FF15EC6092CB}"/>
              </a:ext>
            </a:extLst>
          </p:cNvPr>
          <p:cNvSpPr txBox="1"/>
          <p:nvPr/>
        </p:nvSpPr>
        <p:spPr>
          <a:xfrm>
            <a:off x="882155" y="2979055"/>
            <a:ext cx="3054285" cy="329320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0000">
            <a:noAutofit/>
          </a:bodyPr>
          <a:lstStyle/>
          <a:p>
            <a:r>
              <a:rPr lang="de-DE" sz="1600" b="1" dirty="0">
                <a:solidFill>
                  <a:schemeClr val="tx1"/>
                </a:solidFill>
              </a:rPr>
              <a:t>Inputs: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Amount</a:t>
            </a:r>
            <a:r>
              <a:rPr lang="de-DE" sz="1600" dirty="0">
                <a:solidFill>
                  <a:schemeClr val="tx1"/>
                </a:solidFill>
              </a:rPr>
              <a:t> of vCPUs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GiB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/>
              <a:t>Gbps of network </a:t>
            </a:r>
            <a:r>
              <a:rPr lang="de-DE" sz="1600" dirty="0" err="1"/>
              <a:t>performance</a:t>
            </a:r>
            <a:endParaRPr lang="de-DE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Type of </a:t>
            </a:r>
            <a:r>
              <a:rPr lang="de-DE" sz="1600" dirty="0" err="1">
                <a:solidFill>
                  <a:schemeClr val="tx1"/>
                </a:solidFill>
              </a:rPr>
              <a:t>workload</a:t>
            </a:r>
            <a:r>
              <a:rPr lang="de-DE" sz="1600" dirty="0">
                <a:solidFill>
                  <a:schemeClr val="tx1"/>
                </a:solidFill>
              </a:rPr>
              <a:t> (e.g. is </a:t>
            </a:r>
            <a:r>
              <a:rPr lang="de-DE" sz="1600" dirty="0" err="1">
                <a:solidFill>
                  <a:schemeClr val="tx1"/>
                </a:solidFill>
              </a:rPr>
              <a:t>consistent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availablity</a:t>
            </a:r>
            <a:r>
              <a:rPr lang="de-DE" sz="1600" dirty="0">
                <a:solidFill>
                  <a:schemeClr val="tx1"/>
                </a:solidFill>
              </a:rPr>
              <a:t> </a:t>
            </a:r>
            <a:r>
              <a:rPr lang="de-DE" sz="1600" dirty="0" err="1">
                <a:solidFill>
                  <a:schemeClr val="tx1"/>
                </a:solidFill>
              </a:rPr>
              <a:t>necessary</a:t>
            </a:r>
            <a:r>
              <a:rPr lang="de-DE" sz="1600" dirty="0"/>
              <a:t>? Fault tolerant?)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dirty="0" err="1">
                <a:solidFill>
                  <a:schemeClr val="tx1"/>
                </a:solidFill>
              </a:rPr>
              <a:t>Amount</a:t>
            </a:r>
            <a:r>
              <a:rPr lang="de-DE" sz="1600" dirty="0">
                <a:solidFill>
                  <a:schemeClr val="tx1"/>
                </a:solidFill>
              </a:rPr>
              <a:t> of time the instance is </a:t>
            </a:r>
            <a:r>
              <a:rPr lang="de-DE" sz="1600" dirty="0" err="1">
                <a:solidFill>
                  <a:schemeClr val="tx1"/>
                </a:solidFill>
              </a:rPr>
              <a:t>required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C5C89B8-0D70-8F8B-83AB-E81020ADAAA7}"/>
              </a:ext>
            </a:extLst>
          </p:cNvPr>
          <p:cNvSpPr txBox="1"/>
          <p:nvPr/>
        </p:nvSpPr>
        <p:spPr>
          <a:xfrm>
            <a:off x="8330974" y="2979055"/>
            <a:ext cx="3054285" cy="3293208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0000">
            <a:no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de-DE" b="1" dirty="0"/>
              <a:t>Output: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Which</a:t>
            </a:r>
            <a:r>
              <a:rPr lang="de-DE" dirty="0"/>
              <a:t> instance is </a:t>
            </a:r>
            <a:r>
              <a:rPr lang="de-DE" dirty="0" err="1"/>
              <a:t>price</a:t>
            </a:r>
            <a:r>
              <a:rPr lang="de-DE" dirty="0"/>
              <a:t> optimal in </a:t>
            </a:r>
            <a:r>
              <a:rPr lang="de-DE" dirty="0" err="1"/>
              <a:t>which</a:t>
            </a:r>
            <a:r>
              <a:rPr lang="de-DE" dirty="0"/>
              <a:t> pricing </a:t>
            </a:r>
            <a:r>
              <a:rPr lang="de-DE" dirty="0" err="1"/>
              <a:t>option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the </a:t>
            </a:r>
            <a:r>
              <a:rPr lang="de-DE" dirty="0" err="1"/>
              <a:t>entered</a:t>
            </a:r>
            <a:r>
              <a:rPr lang="de-DE" dirty="0"/>
              <a:t> </a:t>
            </a:r>
            <a:r>
              <a:rPr lang="de-DE" dirty="0" err="1"/>
              <a:t>parameter</a:t>
            </a:r>
            <a:r>
              <a:rPr lang="de-DE" dirty="0"/>
              <a:t> specifications.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605A212-8D57-FF82-5B2D-7FDD23642C60}"/>
              </a:ext>
            </a:extLst>
          </p:cNvPr>
          <p:cNvSpPr txBox="1"/>
          <p:nvPr/>
        </p:nvSpPr>
        <p:spPr>
          <a:xfrm>
            <a:off x="4606564" y="2979055"/>
            <a:ext cx="3054285" cy="3293209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0000">
            <a:noAutofit/>
          </a:bodyPr>
          <a:lstStyle>
            <a:defPPr>
              <a:defRPr lang="de-DE"/>
            </a:defPPr>
            <a:lvl1pPr>
              <a:defRPr sz="1600"/>
            </a:lvl1pPr>
          </a:lstStyle>
          <a:p>
            <a:r>
              <a:rPr lang="de-DE" b="1" dirty="0" err="1"/>
              <a:t>Algorithm</a:t>
            </a:r>
            <a:r>
              <a:rPr lang="de-DE" b="1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Take </a:t>
            </a:r>
            <a:r>
              <a:rPr lang="de-DE" dirty="0" err="1"/>
              <a:t>given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Inputs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access</a:t>
            </a:r>
            <a:r>
              <a:rPr lang="de-DE" dirty="0"/>
              <a:t> to the </a:t>
            </a:r>
            <a:r>
              <a:rPr lang="de-DE" dirty="0" err="1"/>
              <a:t>current</a:t>
            </a:r>
            <a:r>
              <a:rPr lang="de-DE" dirty="0"/>
              <a:t> prices for every </a:t>
            </a:r>
            <a:r>
              <a:rPr lang="de-DE" dirty="0" err="1"/>
              <a:t>given</a:t>
            </a:r>
            <a:r>
              <a:rPr lang="de-DE" dirty="0"/>
              <a:t> instance incl. Spot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Know</a:t>
            </a:r>
            <a:r>
              <a:rPr lang="de-DE" dirty="0"/>
              <a:t> the </a:t>
            </a:r>
            <a:r>
              <a:rPr lang="de-DE" dirty="0" err="1"/>
              <a:t>prerequisites</a:t>
            </a:r>
            <a:r>
              <a:rPr lang="de-DE" dirty="0"/>
              <a:t> for the discounts to </a:t>
            </a:r>
            <a:r>
              <a:rPr lang="de-DE" dirty="0" err="1"/>
              <a:t>apply</a:t>
            </a:r>
            <a:r>
              <a:rPr lang="de-DE" dirty="0"/>
              <a:t> (e.g. </a:t>
            </a:r>
            <a:r>
              <a:rPr lang="de-DE" dirty="0" err="1"/>
              <a:t>minimum</a:t>
            </a:r>
            <a:r>
              <a:rPr lang="de-DE" dirty="0"/>
              <a:t> of 1 </a:t>
            </a:r>
            <a:r>
              <a:rPr lang="de-DE" dirty="0" err="1"/>
              <a:t>year</a:t>
            </a:r>
            <a:r>
              <a:rPr lang="de-DE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Decide</a:t>
            </a:r>
            <a:r>
              <a:rPr lang="de-DE" dirty="0"/>
              <a:t> on </a:t>
            </a:r>
            <a:r>
              <a:rPr lang="de-DE" dirty="0" err="1"/>
              <a:t>how</a:t>
            </a:r>
            <a:r>
              <a:rPr lang="de-DE" dirty="0"/>
              <a:t> to </a:t>
            </a:r>
            <a:r>
              <a:rPr lang="de-DE" dirty="0" err="1"/>
              <a:t>identify</a:t>
            </a:r>
            <a:r>
              <a:rPr lang="de-DE" dirty="0"/>
              <a:t> the </a:t>
            </a:r>
            <a:r>
              <a:rPr lang="de-DE" dirty="0" err="1"/>
              <a:t>best</a:t>
            </a:r>
            <a:r>
              <a:rPr lang="de-DE" dirty="0"/>
              <a:t> instance (e.g. </a:t>
            </a:r>
            <a:r>
              <a:rPr lang="de-DE" dirty="0" err="1"/>
              <a:t>by</a:t>
            </a:r>
            <a:r>
              <a:rPr lang="de-DE" dirty="0"/>
              <a:t> vCPUs, memory or costs of a specific </a:t>
            </a:r>
            <a:r>
              <a:rPr lang="de-DE" dirty="0" err="1"/>
              <a:t>workload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57096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07DE54-1A82-F14B-1E19-5F1631067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de-DE" sz="3200" dirty="0"/>
              <a:t>Notizen zum Brainstorming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A0B22EC6-77FB-407C-4F6B-80328B19A82F}"/>
              </a:ext>
            </a:extLst>
          </p:cNvPr>
          <p:cNvSpPr txBox="1"/>
          <p:nvPr/>
        </p:nvSpPr>
        <p:spPr>
          <a:xfrm>
            <a:off x="928724" y="1160603"/>
            <a:ext cx="10515600" cy="5249341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lIns="9000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>
                <a:solidFill>
                  <a:schemeClr val="tx1"/>
                </a:solidFill>
              </a:rPr>
              <a:t>Input: 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>
                <a:solidFill>
                  <a:schemeClr val="tx1"/>
                </a:solidFill>
              </a:rPr>
              <a:t>Workload in </a:t>
            </a:r>
            <a:r>
              <a:rPr lang="de-DE" sz="1200" dirty="0" err="1">
                <a:solidFill>
                  <a:schemeClr val="tx1"/>
                </a:solidFill>
              </a:rPr>
              <a:t>vCPU</a:t>
            </a:r>
            <a:r>
              <a:rPr lang="de-DE" sz="1200" dirty="0">
                <a:solidFill>
                  <a:schemeClr val="tx1"/>
                </a:solidFill>
              </a:rPr>
              <a:t> Stunden (z.B. 240 </a:t>
            </a:r>
            <a:r>
              <a:rPr lang="de-DE" sz="1200" dirty="0" err="1">
                <a:solidFill>
                  <a:schemeClr val="tx1"/>
                </a:solidFill>
              </a:rPr>
              <a:t>vCPU</a:t>
            </a:r>
            <a:r>
              <a:rPr lang="de-DE" sz="1200" dirty="0">
                <a:solidFill>
                  <a:schemeClr val="tx1"/>
                </a:solidFill>
              </a:rPr>
              <a:t> Stunden</a:t>
            </a:r>
            <a:r>
              <a:rPr lang="de-DE" sz="1200" dirty="0"/>
              <a:t> pro Tag = min. 10 </a:t>
            </a:r>
            <a:r>
              <a:rPr lang="de-DE" sz="1200" dirty="0" err="1"/>
              <a:t>vCPU</a:t>
            </a:r>
            <a:r>
              <a:rPr lang="de-DE" sz="1200" dirty="0"/>
              <a:t> in der Stunde bei 10 Prozessorkernen)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/>
              <a:t>Annahmen: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Es gibt einen Base Workload der immer gedeckt sein muss (geht nicht mit Spot, nur mit RI oder Savings)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Zusätzlich gibt es einen schwankenden Workload (je nach Zeit (z.B. Weihnachten) oder Unternehmensart -&gt; erstmal nicht wichtig) der dann entweder am Maximum durch RI/Savings gedeckt sein muss oder durch Spot Instances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Bei Spot ist zu modellieren was die Wahrscheinlichkeit ist die Instanz zu verlieren und auf die nächst schlechtere zu gehen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Es wird angenommen, dass die Instanzen für längere Zeit gebraucht werden, d.h. RI und Savings sind anwendbar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Wichtig zu wissen, ob SP erweitert werden können und an den benötigten Workload angepasst werden können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Alles wird modelliert mit angenommenem Wachstum: </a:t>
            </a:r>
            <a:r>
              <a:rPr lang="de-DE" sz="1200" dirty="0" err="1"/>
              <a:t>w</a:t>
            </a:r>
            <a:r>
              <a:rPr lang="de-DE" sz="1200" dirty="0"/>
              <a:t>(x) = f(x) * 1,05^Jahre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Es ist nur wichtig, dass die Anzahl der vCPUs den benötigten Workload z.B. pro Tag erfüllen können, sonst macht es für den Preis pro </a:t>
            </a:r>
            <a:r>
              <a:rPr lang="de-DE" sz="1200" dirty="0" err="1"/>
              <a:t>vCPU</a:t>
            </a:r>
            <a:r>
              <a:rPr lang="de-DE" sz="1200" dirty="0"/>
              <a:t> nichts aus welche man nimmt, da die Preise proportional zu vCPUs steigen (außer bei Spot) -&gt; für insgesamten Preis schon</a:t>
            </a:r>
          </a:p>
          <a:p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/>
              <a:t>Output: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Mix aus Instanzen und Preisoptionen </a:t>
            </a:r>
          </a:p>
          <a:p>
            <a:pPr lvl="1"/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/>
              <a:t>Recherche: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Kann man Savings Plans </a:t>
            </a:r>
            <a:r>
              <a:rPr lang="de-DE" sz="1200" dirty="0" err="1"/>
              <a:t>zwischendrinnen</a:t>
            </a:r>
            <a:r>
              <a:rPr lang="de-DE" sz="1200" dirty="0"/>
              <a:t> upgraden wenn man doch mehr braucht?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Kann man SP canceln? Oder nur RIs?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Was sind die </a:t>
            </a:r>
            <a:r>
              <a:rPr lang="de-DE" sz="1200" dirty="0" err="1"/>
              <a:t>Interuption</a:t>
            </a:r>
            <a:r>
              <a:rPr lang="de-DE" sz="1200" dirty="0"/>
              <a:t> Rates für Spot? -&gt; gibt auch Tabellen über die letzten 30 Tage pro Instanz </a:t>
            </a:r>
          </a:p>
          <a:p>
            <a:pPr lvl="1"/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b="1" dirty="0"/>
              <a:t>Vorgehen: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Erstmal den Base Case modellieren -&gt; billigste Option finden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Danach </a:t>
            </a:r>
            <a:r>
              <a:rPr lang="de-DE" sz="1200" dirty="0" err="1"/>
              <a:t>brute</a:t>
            </a:r>
            <a:r>
              <a:rPr lang="de-DE" sz="1200" dirty="0"/>
              <a:t> </a:t>
            </a:r>
            <a:r>
              <a:rPr lang="de-DE" sz="1200" dirty="0" err="1"/>
              <a:t>force</a:t>
            </a:r>
            <a:r>
              <a:rPr lang="de-DE" sz="1200" dirty="0"/>
              <a:t> alle Möglichkeiten durchprobieren und die billigste nehmen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Evtl. erstmal mit ein paar Instanzen anfangen zur leichteren Übersicht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de-DE" sz="1200" dirty="0"/>
              <a:t>In Graphen modellieren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18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F020EAF4-0173-C97D-0E43-9B089DC8D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94" t="18773" r="4862" b="18159"/>
          <a:stretch/>
        </p:blipFill>
        <p:spPr>
          <a:xfrm>
            <a:off x="499741" y="459556"/>
            <a:ext cx="11192518" cy="5938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8417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237032E-640B-C56D-BAC2-D48C18012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349"/>
          <a:stretch/>
        </p:blipFill>
        <p:spPr>
          <a:xfrm>
            <a:off x="7685107" y="167953"/>
            <a:ext cx="3535052" cy="652209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23C8302-A7C5-6432-14F8-8FD769B44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473202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096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2108</Words>
  <Application>Microsoft Macintosh PowerPoint</Application>
  <PresentationFormat>Breitbild</PresentationFormat>
  <Paragraphs>323</Paragraphs>
  <Slides>13</Slides>
  <Notes>1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Courier New</vt:lpstr>
      <vt:lpstr>Times New Roman</vt:lpstr>
      <vt:lpstr>Office</vt:lpstr>
      <vt:lpstr>Cloud Pricing Models</vt:lpstr>
      <vt:lpstr>Comparison of Main Cloud Price Model Options</vt:lpstr>
      <vt:lpstr>Approach for Analyzing Instances and Prices</vt:lpstr>
      <vt:lpstr>PowerPoint-Präsentation</vt:lpstr>
      <vt:lpstr>PowerPoint-Präsentation</vt:lpstr>
      <vt:lpstr>PowerPoint-Präsentation</vt:lpstr>
      <vt:lpstr>Notizen zum Brainstorming</vt:lpstr>
      <vt:lpstr>PowerPoint-Präsentation</vt:lpstr>
      <vt:lpstr>PowerPoint-Präsentation</vt:lpstr>
      <vt:lpstr>PowerPoint-Präsentation</vt:lpstr>
      <vt:lpstr>Welche Parameter spielen noch eine Rolle</vt:lpstr>
      <vt:lpstr>Information for instances with best vCPU/$ ratio</vt:lpstr>
      <vt:lpstr>Overview of all instance families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Pricing Models</dc:title>
  <dc:creator>Dietl, Marcel</dc:creator>
  <cp:lastModifiedBy>Dietl, Marcel</cp:lastModifiedBy>
  <cp:revision>145</cp:revision>
  <dcterms:created xsi:type="dcterms:W3CDTF">2023-03-26T22:05:46Z</dcterms:created>
  <dcterms:modified xsi:type="dcterms:W3CDTF">2023-04-15T12:27:27Z</dcterms:modified>
</cp:coreProperties>
</file>